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4" r:id="rId4"/>
    <p:sldId id="272" r:id="rId5"/>
    <p:sldId id="271" r:id="rId6"/>
    <p:sldId id="273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D35"/>
    <a:srgbClr val="B9D4ED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" y="182880"/>
            <a:ext cx="778657" cy="7786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357145" y="363974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A32D35"/>
                </a:solidFill>
                <a:latin typeface="Impact" panose="020B0806030902050204" pitchFamily="34" charset="0"/>
              </a:rPr>
              <a:t>Институт развития образования</a:t>
            </a:r>
            <a:r>
              <a:rPr lang="en-US" dirty="0">
                <a:solidFill>
                  <a:srgbClr val="A32D35"/>
                </a:solidFill>
                <a:latin typeface="Impact" panose="020B0806030902050204" pitchFamily="34" charset="0"/>
              </a:rPr>
              <a:t> – </a:t>
            </a:r>
            <a:r>
              <a:rPr lang="ru-RU" dirty="0">
                <a:solidFill>
                  <a:srgbClr val="A32D35"/>
                </a:solidFill>
                <a:latin typeface="Impact" panose="020B0806030902050204" pitchFamily="34" charset="0"/>
              </a:rPr>
              <a:t>оператор Программы по развитию личностного потенциала  </a:t>
            </a:r>
            <a:endParaRPr lang="en-US" dirty="0">
              <a:solidFill>
                <a:srgbClr val="A32D35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010" y="1213658"/>
            <a:ext cx="1147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«Реализация комплексной программы по развитию личностного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потенциала» (совместно с Благотворительным фондом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Cбербанка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«Вклад в будущее»)</a:t>
            </a:r>
          </a:p>
        </p:txBody>
      </p:sp>
      <p:pic>
        <p:nvPicPr>
          <p:cNvPr id="11" name="Рисунок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444" y="1213658"/>
            <a:ext cx="731520" cy="646331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844" y="1213659"/>
            <a:ext cx="702425" cy="61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1" y="2066933"/>
            <a:ext cx="1147156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</a:p>
          <a:p>
            <a:pPr algn="ctr"/>
            <a:r>
              <a:rPr lang="ru-RU" sz="20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«Апробация УМК «Школа возможностей»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коллектива МОУ «Гимназия №1» по освоению УМК «Школа возможностей»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по развитию личностного потенциала </a:t>
            </a:r>
          </a:p>
          <a:p>
            <a:pPr algn="ctr"/>
            <a:endParaRPr lang="ru-RU" sz="2000" b="1" dirty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Морошкина Н.А., зам. директора по нач. классам,</a:t>
            </a:r>
          </a:p>
          <a:p>
            <a:pPr algn="ctr"/>
            <a:r>
              <a:rPr lang="ru-RU" sz="20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Пугина Н.Ю., педагог-психолог,</a:t>
            </a:r>
          </a:p>
          <a:p>
            <a:pPr algn="ctr"/>
            <a:r>
              <a:rPr lang="ru-RU" sz="20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Разумовская Е.Е., зам. директора по ВР</a:t>
            </a:r>
          </a:p>
          <a:p>
            <a:pPr algn="ctr"/>
            <a:endParaRPr lang="ru-RU" sz="2000" b="1" dirty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«Гимназия №1»</a:t>
            </a:r>
          </a:p>
          <a:p>
            <a:pPr algn="ctr"/>
            <a:endParaRPr lang="ru-RU" sz="2000" b="1" dirty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апреля 2021 г.  </a:t>
            </a:r>
            <a:endParaRPr lang="ru-RU" sz="2000" b="1" dirty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1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Работа по УМК «Социально-эмоциональное развитие детей» позволила включить педагогов, учащихся, родителей в скорейший процесс адаптации первоклассников к школе, создать условия для социализации и развития младших школьников благодаря использованию разнообразных форм сотрудничества и общения, ролевых и межличностных отношений взрослых 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61740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Понимание другого человека – ключ к успеху.  Не менее важно умение распознавать эмоции других людей, понимать их причины. В основе этих умений лежит эмоциональный интеллект. Развитый эмоциональный интеллект помогает детям быть более уверенными в себе, лучше адаптироваться к новым ситуациям и возрастающей учебной нагрузке, быть компетентными и тактичными в общении, легко завязывать дружеские, а в будущем и деловые отношения, быть эффективными в командной работе, разрешать конфликтные ситуации, вести за собой. Сразу после первых осенних каникул обучающиеся окунулись в игру "Палитра эмоций" </a:t>
            </a:r>
          </a:p>
        </p:txBody>
      </p:sp>
    </p:spTree>
    <p:extLst>
      <p:ext uri="{BB962C8B-B14F-4D97-AF65-F5344CB8AC3E}">
        <p14:creationId xmlns:p14="http://schemas.microsoft.com/office/powerpoint/2010/main" val="195842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4F8110-1736-4C39-A850-495B859C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0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Мы живем в интересное время – в эпоху главенства технологий и быстрых перемен. В этом новом сложном мире особенно остро встает вопрос самоопределения и формирования навыков самостоятельного построения своей жизни у детей и взрослых. В рамках региональной площадки по ЛРОС, обучающимися 10 класса была освоена игра "Путь в будущее" . Она помогает развить у подростков осознанный подход к жизни,  навыки  работы в команде, эффективную коммуникацию, критическое и креативное мышление,  эмоциональный интеллект</a:t>
            </a:r>
          </a:p>
        </p:txBody>
      </p:sp>
    </p:spTree>
    <p:extLst>
      <p:ext uri="{BB962C8B-B14F-4D97-AF65-F5344CB8AC3E}">
        <p14:creationId xmlns:p14="http://schemas.microsoft.com/office/powerpoint/2010/main" val="261147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CB7ECB-F182-4C8C-8723-47EF0C81D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1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0" y="2019993"/>
            <a:ext cx="114327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  </a:t>
            </a:r>
          </a:p>
          <a:p>
            <a:pPr algn="ctr"/>
            <a:endParaRPr lang="ru-RU" sz="2000" b="1" dirty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A32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0356" y="3607724"/>
            <a:ext cx="6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A52C36"/>
              </a:solidFill>
            </a:endParaRPr>
          </a:p>
          <a:p>
            <a:endParaRPr lang="ru-RU" b="1" dirty="0">
              <a:solidFill>
                <a:srgbClr val="A52C36"/>
              </a:solidFill>
            </a:endParaRPr>
          </a:p>
          <a:p>
            <a:endParaRPr lang="ru-RU" b="1" dirty="0">
              <a:solidFill>
                <a:srgbClr val="A52C36"/>
              </a:solidFill>
            </a:endParaRPr>
          </a:p>
          <a:p>
            <a:endParaRPr lang="ru-RU" b="1" dirty="0">
              <a:solidFill>
                <a:srgbClr val="A52C36"/>
              </a:solidFill>
            </a:endParaRPr>
          </a:p>
          <a:p>
            <a:r>
              <a:rPr lang="ru-RU" b="1" dirty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b="1" dirty="0">
                <a:solidFill>
                  <a:srgbClr val="A52C36"/>
                </a:solidFill>
              </a:rPr>
              <a:t>Г. Углич, пл. Пушкина,8</a:t>
            </a:r>
          </a:p>
          <a:p>
            <a:r>
              <a:rPr lang="ru-RU" b="1" dirty="0">
                <a:solidFill>
                  <a:srgbClr val="A52C36"/>
                </a:solidFill>
              </a:rPr>
              <a:t>Телефон: 8 (48532) 2-09-55</a:t>
            </a:r>
          </a:p>
        </p:txBody>
      </p:sp>
    </p:spTree>
    <p:extLst>
      <p:ext uri="{BB962C8B-B14F-4D97-AF65-F5344CB8AC3E}">
        <p14:creationId xmlns:p14="http://schemas.microsoft.com/office/powerpoint/2010/main" val="3677787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314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Елена</cp:lastModifiedBy>
  <cp:revision>54</cp:revision>
  <dcterms:created xsi:type="dcterms:W3CDTF">2017-01-12T11:53:49Z</dcterms:created>
  <dcterms:modified xsi:type="dcterms:W3CDTF">2021-04-21T06:59:31Z</dcterms:modified>
  <cp:contentStatus/>
</cp:coreProperties>
</file>