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302" r:id="rId2"/>
    <p:sldId id="286" r:id="rId3"/>
    <p:sldId id="303" r:id="rId4"/>
    <p:sldId id="304" r:id="rId5"/>
    <p:sldId id="264" r:id="rId6"/>
    <p:sldId id="260" r:id="rId7"/>
    <p:sldId id="293" r:id="rId8"/>
    <p:sldId id="263" r:id="rId9"/>
    <p:sldId id="294" r:id="rId10"/>
    <p:sldId id="312" r:id="rId11"/>
    <p:sldId id="288" r:id="rId12"/>
    <p:sldId id="305" r:id="rId13"/>
    <p:sldId id="306" r:id="rId14"/>
    <p:sldId id="261" r:id="rId15"/>
    <p:sldId id="289" r:id="rId16"/>
    <p:sldId id="321" r:id="rId17"/>
    <p:sldId id="307" r:id="rId18"/>
    <p:sldId id="309" r:id="rId19"/>
    <p:sldId id="310" r:id="rId20"/>
    <p:sldId id="314" r:id="rId21"/>
    <p:sldId id="316" r:id="rId22"/>
    <p:sldId id="315" r:id="rId23"/>
    <p:sldId id="317" r:id="rId24"/>
    <p:sldId id="272" r:id="rId25"/>
    <p:sldId id="320" r:id="rId26"/>
    <p:sldId id="276" r:id="rId2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5725" autoAdjust="0"/>
  </p:normalViewPr>
  <p:slideViewPr>
    <p:cSldViewPr>
      <p:cViewPr varScale="1">
        <p:scale>
          <a:sx n="67" d="100"/>
          <a:sy n="67" d="100"/>
        </p:scale>
        <p:origin x="193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3;&#1072;&#1090;&#1072;&#1083;&#1100;&#1103;\Downloads\&#1071;&#1057;&#1042;&#1048;&#105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spPr>
            <a:ln w="38100" cap="rnd" cmpd="sng">
              <a:solidFill>
                <a:srgbClr val="C00000"/>
              </a:solidFill>
              <a:bevel/>
            </a:ln>
            <a:effectLst/>
          </c:spPr>
          <c:marker>
            <c:symbol val="none"/>
          </c:marker>
          <c:cat>
            <c:strRef>
              <c:f>'Вект. мод. ср.'!$A$24:$A$27</c:f>
              <c:strCache>
                <c:ptCount val="4"/>
                <c:pt idx="0">
                  <c:v>АКТИВНОСТЬ</c:v>
                </c:pt>
                <c:pt idx="1">
                  <c:v>ЗАВИСИМОСТЬ</c:v>
                </c:pt>
                <c:pt idx="2">
                  <c:v>ПАССИВНОСТЬ</c:v>
                </c:pt>
                <c:pt idx="3">
                  <c:v>СВОБОДА</c:v>
                </c:pt>
              </c:strCache>
            </c:strRef>
          </c:cat>
          <c:val>
            <c:numRef>
              <c:f>'Вект. мод. ср.'!$B$24:$B$27</c:f>
              <c:numCache>
                <c:formatCode>General</c:formatCode>
                <c:ptCount val="4"/>
                <c:pt idx="0">
                  <c:v>70</c:v>
                </c:pt>
                <c:pt idx="1">
                  <c:v>70</c:v>
                </c:pt>
                <c:pt idx="2">
                  <c:v>30</c:v>
                </c:pt>
                <c:pt idx="3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DBE-48FA-AEA4-02D2950C83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520000"/>
        <c:axId val="145520384"/>
      </c:radarChart>
      <c:catAx>
        <c:axId val="145520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ru-RU"/>
          </a:p>
        </c:txPr>
        <c:crossAx val="145520384"/>
        <c:crosses val="autoZero"/>
        <c:auto val="1"/>
        <c:lblAlgn val="ctr"/>
        <c:lblOffset val="100"/>
        <c:noMultiLvlLbl val="0"/>
      </c:catAx>
      <c:valAx>
        <c:axId val="145520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  <a:headEnd type="none" w="sm" len="sm"/>
              <a:tailEnd type="diamond" w="med" len="med"/>
            </a:ln>
            <a:effectLst/>
          </c:spPr>
        </c:majorGridlines>
        <c:numFmt formatCode="General" sourceLinked="1"/>
        <c:majorTickMark val="in"/>
        <c:minorTickMark val="in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520000"/>
        <c:crosses val="autoZero"/>
        <c:crossBetween val="between"/>
      </c:valAx>
      <c:spPr>
        <a:noFill/>
        <a:ln cap="rnd"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F3B72-622C-41F2-B113-206C484408EB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4A4F5-7B36-4765-BD0B-FC339FF0F8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4243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1C672-E16A-400F-A2A4-F19A47A1B44E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D04EC-81F6-4DD5-B74A-D183818B3C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138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Ее «Что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такое школа? Один из могучих вечных институтов приобщения человека к культуре человечества. Один из институтов социализации личности. На первый план выходит школа, которая помогает в общении с учителями и сверстниками, обрести своё „я“.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298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Ел Диагностика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школьного психолога   ежегодно показывает повышенный уровень тревожности именно в этот период 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781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Поэтому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  мы задались целью Создания и реализации модели непрерывного сопровождения субъектов образовательного процесса в период смены уровня образования.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Обратим внимание на  ключевые слова  в определении цели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-во первых это будет модель, которая сможет служить универсальным инструментом   развития ЛРОС и может быть представлена как продукт для тиражирования, так как данная проблема   характерна многим  образовательным  учреждениям.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 вторых-  мы  планируем  обеспечить  непрерывное  сопровождение , обучающихся, родителей, педагогов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378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Построение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данной модели   предполагает  изменение всей образовательной среды.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среда 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инновационной и научной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научно-теоретическую подготовка а.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банк диагностических методик,  научно-методическое сопровождение проекта, программное обеспечение, обучение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педколлектива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новым методикам и технологиям.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единая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создание ПОС , эффективные  пути решения проблемы в процессе совместной деятельности руководителей, педагогов, родителей и детей.</a:t>
            </a:r>
          </a:p>
          <a:p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интенсивная.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оптимальные средства обучения и воспитания, урочной и внеурочной деятельности, инновационные методы и способы обучения</a:t>
            </a:r>
          </a:p>
          <a:p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когерентная.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сотрудничество школы с родителями и социальными партнерами.</a:t>
            </a:r>
          </a:p>
          <a:p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осознанная и духовная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сохранении ценностей и традиций гимназии, поддержании благоприятной атмосферы, сохранении и развитии преемственности начальной школы и среднего звена.</a:t>
            </a:r>
          </a:p>
          <a:p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активная с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школьное самоуправления, волонтерской деятельности, работе </a:t>
            </a:r>
            <a:r>
              <a:rPr lang="ru-RU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педкласса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связи с общественностью</a:t>
            </a:r>
          </a:p>
          <a:p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творческая и эмоциональная,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возможность проявить себя в соответствии со своими интересами, потребностями, талантами и познакомить со своими достижениями окружающих.</a:t>
            </a:r>
          </a:p>
          <a:p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динамичная,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так как она предполагает успешную социализацию учащихся при переходном периоде, их дальнейшее сопровождение, ученический рост и возможность развития по индивидуальному маршруту.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350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Развитие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поддерживающей среды </a:t>
            </a:r>
            <a:r>
              <a:rPr lang="ru-RU" sz="1200" kern="1200" cap="all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образовательном учреждении будет способствовать повышению удовлетворенности участников   образовательного процесса: учеников, учителей, администрации, родителей, социальных партнеров.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231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r>
              <a:rPr lang="ru-RU" sz="1800" dirty="0" err="1" smtClean="0"/>
              <a:t>Ен</a:t>
            </a:r>
            <a:r>
              <a:rPr lang="ru-RU" sz="1800" dirty="0" smtClean="0"/>
              <a:t>  </a:t>
            </a:r>
            <a:r>
              <a:rPr lang="ru-RU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выстраивая план работы  по  формуле 3+2 </a:t>
            </a:r>
            <a:r>
              <a:rPr lang="ru-R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 определили главные фокусы в каждом из 5 направлений, </a:t>
            </a:r>
            <a:endParaRPr lang="ru-RU" sz="1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615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Ен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которые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сути дела стали   задачами  нашего проекта 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019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На Механизм </a:t>
            </a:r>
            <a:r>
              <a:rPr lang="ru-RU" sz="1800" dirty="0" smtClean="0"/>
              <a:t>достижения результатов поэтапно</a:t>
            </a:r>
            <a:r>
              <a:rPr lang="ru-RU" sz="1800" baseline="0" dirty="0" smtClean="0"/>
              <a:t> отражён в дорожной карте.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507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Итак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Изменения в образовательной подсистеме ОО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первый фокус: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-предполагается  корректировка  рабочих программ  педагогов  в соответствии с принципом преемственности.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Расширение спектра программ внеурочной деятельности и дополнительного образования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366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Второй фокус: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Разработка Подпрограммы  ООП «Психолого-педагогическое сопровождение обучающихся при переходе на следующий уровень»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Изменения в организационной подсистеме ОО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предполагает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Создание педагогического сообщества «Образовательная среда»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-первый шаг в этом направлении –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обучение педагогов новым методикам и технологиям, для формирования образовательной среды личностного роста, что позволит преодолеть барьеры,   устранить педагогические дефициты, и надеемся, что это мотивирует педагогов на применение технологий способствующей ЛРОС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836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Ее В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этом году школа отмечает свой столетний юбилей, и многие мероприятия, в том числе в рамках проекта по созданию ЛРОС, посвящены этому событию.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882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второй шаг реализация плана  работы сообщества   «Среда для среды».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планируем создать  формат  тематической среды в рамках которой будет организованы: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серия обучающих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коунчингов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«Педагогический манеж», диалоговые площадки по проблемам работы с внедрением новых подходов в преподавании  и обучении, проведение  уроков  учителями  предметниками среднего звена в начальной школе,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7231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целью  преодоления субъектно- объектных отношений между педагогами и детьми планируется проведение совместных детско-взрослых  проектов, предметных недель совместно с учениками, учителями и родителями. Планируем ввести систему наставничества среди детей, с привлечением ресурсов  волонтёров и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педкласса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1815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изменение требует и система воспитательной работы.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планируется  переход от разовых эпизодических мероприятий к событийным.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5969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1193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Участие в проекте предполагает задействование   дополнительных  ресурсов как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кадровые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финансовые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информационные </a:t>
            </a: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>
              <a:lnSpc>
                <a:spcPts val="1200"/>
              </a:lnSpc>
              <a:spcAft>
                <a:spcPts val="100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кадровые ( педагоги, специалисты </a:t>
            </a:r>
            <a:r>
              <a:rPr lang="ru-RU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образования, родители</a:t>
            </a:r>
            <a:endParaRPr lang="ru-RU" sz="11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финансовые ( 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в инновационных площадках, конкурсах, с целью получения грантов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информационные (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содержания школьного сайта и страниц социальных сетей)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4927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наконец хочешь изменить ситуацию начни с себя.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участие в проекте заставила нас по- другому  посмотреть на  образовательному среду учреждения,  благодаря предложенным диагностическим методикам, проанализировать её с разных позиций,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тесное взаимодействие с куратором позволило выстроить работу с научной точки зрения.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2670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142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Ее Что 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говорят о нашей школе старшеклассники?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597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Ее Такой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видят школу наши старшеклассники, которые уже достаточно социализировались.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вот взгляд пятиклассников: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868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Ее И  </a:t>
            </a:r>
            <a:r>
              <a:rPr lang="ru-RU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так,  проблема очевидна. На этапе  перехода   из начального образования на старшую ступень  возникают определённые трудности   в успешной социализации школьников. Их вы видите</a:t>
            </a:r>
            <a:r>
              <a:rPr lang="ru-RU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слайде.</a:t>
            </a:r>
            <a:endParaRPr lang="ru-RU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385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69200"/>
              </a:buClr>
              <a:buSzPct val="100000"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Ее Одним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 эффективных путей решения данной проблемы является создание в образовательной организации личностно-развивающей образовательной среды (ЛРОС). </a:t>
            </a:r>
          </a:p>
          <a:p>
            <a:pPr marL="0" marR="0" lvl="0" indent="0" algn="l" defTabSz="4572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69200"/>
              </a:buClr>
              <a:buSzPct val="100000"/>
              <a:buFontTx/>
              <a:buNone/>
              <a:tabLst/>
              <a:defRPr/>
            </a:pPr>
            <a:r>
              <a:rPr lang="ru-RU" sz="1200" dirty="0" smtClean="0"/>
              <a:t>мы представляем </a:t>
            </a:r>
            <a:r>
              <a:rPr lang="ru-RU" sz="1200" b="0" baseline="0" dirty="0" smtClean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проект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1200" b="1" dirty="0" smtClean="0">
                <a:solidFill>
                  <a:schemeClr val="accent1"/>
                </a:solidFill>
              </a:rPr>
              <a:t>Создания открытой ЛРОС с учётом </a:t>
            </a:r>
            <a:r>
              <a:rPr lang="ru-RU" sz="1200" b="1" baseline="0" dirty="0" smtClean="0">
                <a:solidFill>
                  <a:schemeClr val="accent1"/>
                </a:solidFill>
              </a:rPr>
              <a:t> </a:t>
            </a:r>
            <a:r>
              <a:rPr lang="ru-RU" sz="1200" b="1" dirty="0" smtClean="0">
                <a:solidFill>
                  <a:schemeClr val="accent1"/>
                </a:solidFill>
              </a:rPr>
              <a:t>особенностей смены уровня образования </a:t>
            </a:r>
            <a:r>
              <a:rPr lang="ru-RU" sz="1200" dirty="0" smtClean="0"/>
              <a:t> с творческим названием </a:t>
            </a:r>
            <a:r>
              <a:rPr lang="ru-RU" sz="1200" b="1" dirty="0" smtClean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«С улыбкой в школу»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765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Ел Проанализировав 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образовательную среду по  предложенной методике А.В.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Ясвина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мы получили следующие результаты.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Результаты 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экспертизы школьной среды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показали, что она имеет 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смешанный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характер, где преобладает в основном 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«карьерная»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среда с элементами «творческой» и «догматической», а также небольшой долей «безмятежной» среды, которая способствует формированию 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активного,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зависимого типа личности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163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664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Ел В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сложившейся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«карьерной» образовательной среде зависимой активности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недостаточно условий для развития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самостоятельности и творчества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обучающихся, а это препятствует их </a:t>
            </a:r>
            <a:r>
              <a:rPr lang="ru-RU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личностному развитию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Т.е вроде бы не все так и плохо, если  брать эти показатели в масштабах школы.  Но мы пошли дальше и сравнили общие   результаты  с результатами анкетирования   детей  которые  находятся на переходном этапе с одной ступени образования на другую, а также  результаты анкетирования  их родители. И  именно в этот период школьники в меньшей степени оценивают образовательную среду как творческую, и безмятежную, в большей степени как зависимую .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D04EC-81F6-4DD5-B74A-D183818B3CF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42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5622-E367-4BD3-9D51-F888D832F0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99A3-F44D-4F82-B76C-164F933258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44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5622-E367-4BD3-9D51-F888D832F0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99A3-F44D-4F82-B76C-164F933258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97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5622-E367-4BD3-9D51-F888D832F0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99A3-F44D-4F82-B76C-164F933258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659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682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5622-E367-4BD3-9D51-F888D832F0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99A3-F44D-4F82-B76C-164F933258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0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5622-E367-4BD3-9D51-F888D832F0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99A3-F44D-4F82-B76C-164F933258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3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5622-E367-4BD3-9D51-F888D832F0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99A3-F44D-4F82-B76C-164F933258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3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5622-E367-4BD3-9D51-F888D832F0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99A3-F44D-4F82-B76C-164F933258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90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5622-E367-4BD3-9D51-F888D832F0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99A3-F44D-4F82-B76C-164F933258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65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5622-E367-4BD3-9D51-F888D832F0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99A3-F44D-4F82-B76C-164F933258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984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5622-E367-4BD3-9D51-F888D832F0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99A3-F44D-4F82-B76C-164F933258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8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E5622-E367-4BD3-9D51-F888D832F0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099A3-F44D-4F82-B76C-164F933258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60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E5622-E367-4BD3-9D51-F888D832F0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099A3-F44D-4F82-B76C-164F9332589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5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40768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B050"/>
                </a:solidFill>
              </a:rPr>
              <a:t>Александр </a:t>
            </a:r>
            <a:r>
              <a:rPr lang="ru-RU" sz="3200" b="1" dirty="0" err="1" smtClean="0">
                <a:solidFill>
                  <a:srgbClr val="00B050"/>
                </a:solidFill>
              </a:rPr>
              <a:t>Асмолов</a:t>
            </a:r>
            <a:r>
              <a:rPr lang="ru-RU" sz="3200" b="1" dirty="0" smtClean="0">
                <a:solidFill>
                  <a:srgbClr val="00B050"/>
                </a:solidFill>
              </a:rPr>
              <a:t>: </a:t>
            </a:r>
          </a:p>
          <a:p>
            <a:pPr lvl="0" algn="ctr"/>
            <a:r>
              <a:rPr lang="ru-RU" sz="3200" b="1" dirty="0" smtClean="0">
                <a:solidFill>
                  <a:srgbClr val="00B050"/>
                </a:solidFill>
              </a:rPr>
              <a:t>«Школа – это место договора между поколениями»</a:t>
            </a:r>
          </a:p>
          <a:p>
            <a:pPr algn="ctr"/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4" name="Picture 4" descr="https://mgou.ru/wp-content/uploads/2019/02/asmolo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924944"/>
            <a:ext cx="4680520" cy="2852192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115616" y="5733256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«У каждой школы есть своё лицо»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1268760"/>
            <a:ext cx="742955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69200"/>
              </a:buClr>
              <a:buSzPct val="100000"/>
            </a:pPr>
            <a:r>
              <a:rPr lang="ru-RU" altLang="ru-RU" sz="3200" b="1" dirty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ВАЖНЕЙШИЕ ВЫВОДЫ</a:t>
            </a:r>
            <a:r>
              <a:rPr lang="ru-RU" altLang="ru-RU" sz="3200" b="1" dirty="0">
                <a:solidFill>
                  <a:srgbClr val="00B050"/>
                </a:solidFill>
                <a:latin typeface="Fedra Sans Pro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 </a:t>
            </a:r>
            <a:r>
              <a:rPr lang="ru-RU" altLang="ru-RU" sz="3200" b="1" dirty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ИЗ АНАЛИЗА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8596" y="1857364"/>
            <a:ext cx="82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Диагностика уровня тревожности</a:t>
            </a:r>
            <a:endParaRPr lang="ru-RU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0072" y="2636912"/>
            <a:ext cx="18722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120</a:t>
            </a:r>
          </a:p>
          <a:p>
            <a:r>
              <a:rPr lang="ru-RU" dirty="0" smtClean="0"/>
              <a:t>2 10</a:t>
            </a:r>
          </a:p>
          <a:p>
            <a:r>
              <a:rPr lang="ru-RU" dirty="0" smtClean="0"/>
              <a:t>325</a:t>
            </a:r>
          </a:p>
          <a:p>
            <a:r>
              <a:rPr lang="ru-RU" dirty="0" smtClean="0"/>
              <a:t>4 35</a:t>
            </a:r>
          </a:p>
          <a:p>
            <a:r>
              <a:rPr lang="ru-RU" dirty="0" smtClean="0"/>
              <a:t>5 50</a:t>
            </a:r>
          </a:p>
          <a:p>
            <a:r>
              <a:rPr lang="ru-RU" dirty="0" smtClean="0"/>
              <a:t>620</a:t>
            </a:r>
          </a:p>
          <a:p>
            <a:r>
              <a:rPr lang="ru-RU" dirty="0" smtClean="0"/>
              <a:t>7 15</a:t>
            </a:r>
          </a:p>
          <a:p>
            <a:r>
              <a:rPr lang="ru-RU" dirty="0" smtClean="0"/>
              <a:t>8 15</a:t>
            </a:r>
          </a:p>
          <a:p>
            <a:r>
              <a:rPr lang="ru-RU" dirty="0" smtClean="0"/>
              <a:t>9 40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07"/>
          <p:cNvSpPr>
            <a:spLocks noChangeArrowheads="1"/>
          </p:cNvSpPr>
          <p:nvPr/>
        </p:nvSpPr>
        <p:spPr bwMode="auto">
          <a:xfrm>
            <a:off x="971600" y="2060445"/>
            <a:ext cx="735676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edra Sans Pro Book" pitchFamily="34" charset="0"/>
                <a:ea typeface="Fedra Sans Pro Book" pitchFamily="34" charset="0"/>
                <a:cs typeface="Fedra Sans Pro Light" pitchFamily="34" charset="0"/>
                <a:sym typeface="Fedra Sans Pro Light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596" y="2276872"/>
            <a:ext cx="8286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2800" dirty="0" smtClean="0"/>
              <a:t>Создание и реализация </a:t>
            </a:r>
            <a:r>
              <a:rPr lang="ru-RU" sz="2800" b="1" dirty="0" smtClean="0"/>
              <a:t>модели</a:t>
            </a:r>
            <a:r>
              <a:rPr lang="ru-RU" sz="2800" dirty="0" smtClean="0"/>
              <a:t> </a:t>
            </a:r>
            <a:r>
              <a:rPr lang="ru-RU" sz="2800" b="1" dirty="0" smtClean="0"/>
              <a:t>непрерывного сопровождения</a:t>
            </a:r>
            <a:r>
              <a:rPr lang="ru-RU" sz="2800" dirty="0" smtClean="0"/>
              <a:t> субъектов образовательного процесса в период смены уровня образования как способ организации ЛРОС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Shape 207"/>
          <p:cNvSpPr>
            <a:spLocks noChangeArrowheads="1"/>
          </p:cNvSpPr>
          <p:nvPr/>
        </p:nvSpPr>
        <p:spPr bwMode="auto">
          <a:xfrm>
            <a:off x="928662" y="1571612"/>
            <a:ext cx="7356764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69200"/>
              </a:buClr>
              <a:buSzPct val="100000"/>
              <a:buFontTx/>
              <a:buNone/>
              <a:tabLst/>
              <a:defRPr/>
            </a:pPr>
            <a:r>
              <a:rPr lang="ru-RU" altLang="ru-RU" sz="3200" b="1" noProof="0" dirty="0" smtClean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</a:rPr>
              <a:t>ЦЕЛЬ</a:t>
            </a: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 </a:t>
            </a: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ПРОЕКТА</a:t>
            </a:r>
          </a:p>
        </p:txBody>
      </p:sp>
    </p:spTree>
    <p:extLst>
      <p:ext uri="{BB962C8B-B14F-4D97-AF65-F5344CB8AC3E}">
        <p14:creationId xmlns:p14="http://schemas.microsoft.com/office/powerpoint/2010/main" val="414032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07"/>
          <p:cNvSpPr>
            <a:spLocks noChangeArrowheads="1"/>
          </p:cNvSpPr>
          <p:nvPr/>
        </p:nvSpPr>
        <p:spPr bwMode="auto">
          <a:xfrm>
            <a:off x="928662" y="1571612"/>
            <a:ext cx="7356764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69200"/>
              </a:buClr>
              <a:buSzPct val="100000"/>
              <a:buFontTx/>
              <a:buNone/>
              <a:tabLst/>
              <a:defRPr/>
            </a:pPr>
            <a:r>
              <a:rPr lang="ru-RU" altLang="ru-RU" sz="3200" b="1" noProof="0" dirty="0" smtClean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</a:rPr>
              <a:t>ИЗМЕНЕНИЯ ЛРОС</a:t>
            </a:r>
            <a:endParaRPr kumimoji="0" lang="ru-RU" altLang="ru-RU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UI Light" pitchFamily="34" charset="0"/>
              <a:ea typeface="Fedra Sans Pro Light" pitchFamily="34" charset="0"/>
              <a:cs typeface="Fedra Sans Pro Light" pitchFamily="34" charset="0"/>
              <a:sym typeface="Calibr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2357430"/>
            <a:ext cx="85725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600" dirty="0" smtClean="0"/>
              <a:t>инновационная и научная</a:t>
            </a:r>
          </a:p>
          <a:p>
            <a:pPr>
              <a:buFont typeface="Arial" pitchFamily="34" charset="0"/>
              <a:buChar char="•"/>
            </a:pPr>
            <a:r>
              <a:rPr lang="ru-RU" sz="3600" dirty="0" smtClean="0"/>
              <a:t>когерентная</a:t>
            </a:r>
          </a:p>
          <a:p>
            <a:pPr>
              <a:buFont typeface="Arial" pitchFamily="34" charset="0"/>
              <a:buChar char="•"/>
            </a:pPr>
            <a:r>
              <a:rPr lang="ru-RU" sz="3600" dirty="0" smtClean="0"/>
              <a:t>осознанная и активная</a:t>
            </a:r>
          </a:p>
          <a:p>
            <a:pPr>
              <a:buFont typeface="Arial" pitchFamily="34" charset="0"/>
              <a:buChar char="•"/>
            </a:pPr>
            <a:r>
              <a:rPr lang="ru-RU" sz="3600" dirty="0" smtClean="0"/>
              <a:t>творческая и эмоциональная</a:t>
            </a:r>
          </a:p>
          <a:p>
            <a:pPr>
              <a:buFont typeface="Arial" pitchFamily="34" charset="0"/>
              <a:buChar char="•"/>
            </a:pPr>
            <a:r>
              <a:rPr lang="ru-RU" sz="3600" dirty="0" smtClean="0"/>
              <a:t>динамичная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85722" y="1931346"/>
          <a:ext cx="8858278" cy="4600300"/>
        </p:xfrm>
        <a:graphic>
          <a:graphicData uri="http://schemas.openxmlformats.org/drawingml/2006/table">
            <a:tbl>
              <a:tblPr/>
              <a:tblGrid>
                <a:gridCol w="1428759"/>
                <a:gridCol w="3982864"/>
                <a:gridCol w="3446655"/>
              </a:tblGrid>
              <a:tr h="4184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Участники </a:t>
                      </a:r>
                      <a:r>
                        <a:rPr lang="ru-RU" sz="1200" b="1" dirty="0" smtClean="0">
                          <a:latin typeface="Times New Roman"/>
                          <a:ea typeface="Calibri"/>
                          <a:cs typeface="Times New Roman"/>
                        </a:rPr>
                        <a:t>ОП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Новые возможности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средства достижения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719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Ученики 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-снятие напряженности в период;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-адаптации при переходе на новую ступень образования;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-комфортное пространство;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-живое общение со сверстниками, с успешными взрослыми;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 развитие социальной активности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-волонтёрская практика;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-творческие зоны;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-тренинги личностного роста;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-консультации;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компетентностный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подход;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-эмоционально-интеллектуальный стиль общения;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педкласс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;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54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Учителя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-личный профессиональный рост;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-методики в соответствии с ФГОС;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-благоприятная психологическая обстановка на уроках;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 инструменты 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для решения педагогических задач в период адаптации школьников в переходный период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-обучающие, практико-ориентированные семинары, направленные на повышение компетенций;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взаимопосещение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уроков;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-выработка единых требований к образовательному процессу;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-эмоционально-интеллектуальный стиль общения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98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Администрация 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-опыт трансформации образовательной среды;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-новые механизмы управленческих решений;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-управленческий консилиум (проектная команда);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-обучающие семинары;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47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Родители 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-возможность активного участия в событиях классного коллектива, школы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профессиональная психолого-педагогическая поддержка в трудных ситуациях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организации внеклассных мероприятий;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- эмоционально-интеллектуальный стиль общения;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психолого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- педагогическое сопровождение (консультации, тренинги).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00034" y="1142984"/>
            <a:ext cx="828680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69200"/>
              </a:buClr>
              <a:buSzPct val="100000"/>
            </a:pPr>
            <a:r>
              <a:rPr lang="ru-RU" altLang="ru-RU" sz="3200" b="1" dirty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ЦЕЛЕВЫЕ </a:t>
            </a:r>
            <a:r>
              <a:rPr lang="ru-RU" altLang="ru-RU" sz="3200" b="1" dirty="0" smtClean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ГРУППЫ ПРОЕКТА</a:t>
            </a:r>
            <a:r>
              <a:rPr lang="ru-RU" altLang="ru-RU" sz="3200" b="1" dirty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, </a:t>
            </a:r>
            <a:r>
              <a:rPr lang="ru-RU" altLang="ru-RU" sz="3200" b="1" dirty="0" smtClean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ЕГО </a:t>
            </a:r>
            <a:r>
              <a:rPr lang="ru-RU" altLang="ru-RU" sz="3200" b="1" dirty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БЛАГОПОЛУЧАТЕЛИ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07"/>
          <p:cNvSpPr>
            <a:spLocks noChangeArrowheads="1"/>
          </p:cNvSpPr>
          <p:nvPr/>
        </p:nvSpPr>
        <p:spPr bwMode="auto">
          <a:xfrm>
            <a:off x="971600" y="2060445"/>
            <a:ext cx="735676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algn="ctr">
              <a:lnSpc>
                <a:spcPts val="3200"/>
              </a:lnSpc>
            </a:pPr>
            <a:r>
              <a:rPr lang="ru-RU" altLang="ru-RU" sz="3000" b="1" dirty="0">
                <a:solidFill>
                  <a:srgbClr val="C00000"/>
                </a:solidFill>
                <a:latin typeface="Fedra Sans Pro Book" pitchFamily="34" charset="0"/>
                <a:ea typeface="Fedra Sans Pro Book" pitchFamily="34" charset="0"/>
                <a:cs typeface="Fedra Sans Pro Light" pitchFamily="34" charset="0"/>
                <a:sym typeface="Fedra Sans Pro Light" pitchFamily="34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340768"/>
            <a:ext cx="9144000" cy="1106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69200"/>
              </a:buClr>
              <a:buSzPct val="100000"/>
            </a:pPr>
            <a:r>
              <a:rPr lang="ru-RU" altLang="ru-RU" sz="3200" b="1" dirty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МЕСТО ПРОЕКТА В ПОВЕСТКЕ </a:t>
            </a:r>
          </a:p>
          <a:p>
            <a:pPr lvl="0" algn="ctr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69200"/>
              </a:buClr>
              <a:buSzPct val="100000"/>
            </a:pPr>
            <a:r>
              <a:rPr lang="ru-RU" altLang="ru-RU" sz="3200" b="1" dirty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ДНЯ ОО, В ЕЁ РАЗВИТИИ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7158" y="2500306"/>
            <a:ext cx="8001056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Программа развития ОО </a:t>
            </a:r>
            <a:r>
              <a:rPr lang="ru-RU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«Открытая образовательная среда гимназии  как условие всесторонней самореализации</a:t>
            </a:r>
          </a:p>
          <a:p>
            <a:pPr algn="ctr"/>
            <a:r>
              <a:rPr lang="ru-RU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участников образовательного процесса»</a:t>
            </a:r>
            <a:endParaRPr lang="ru-RU" sz="2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3643314"/>
            <a:ext cx="821537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Подпрограмма </a:t>
            </a:r>
            <a:r>
              <a:rPr lang="ru-RU" sz="20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«Психолого-педагогическое сопровождение обучающихся при переходе на следующий уровень образования»</a:t>
            </a:r>
            <a:endParaRPr lang="ru-RU" sz="20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 rot="5400000">
            <a:off x="8108181" y="3107529"/>
            <a:ext cx="1071571" cy="571505"/>
          </a:xfrm>
          <a:prstGeom prst="curved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71736" y="4929198"/>
            <a:ext cx="4572032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ООП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43042" y="5572140"/>
            <a:ext cx="5500726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Организационный раздел</a:t>
            </a:r>
          </a:p>
          <a:p>
            <a:pPr algn="ctr"/>
            <a:r>
              <a:rPr lang="ru-RU" sz="20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Система условий реализации ООП </a:t>
            </a:r>
          </a:p>
        </p:txBody>
      </p:sp>
      <p:sp>
        <p:nvSpPr>
          <p:cNvPr id="12" name="Выгнутая вверх стрелка 11"/>
          <p:cNvSpPr/>
          <p:nvPr/>
        </p:nvSpPr>
        <p:spPr>
          <a:xfrm rot="5400000">
            <a:off x="6893735" y="5322107"/>
            <a:ext cx="1071571" cy="571505"/>
          </a:xfrm>
          <a:prstGeom prst="curved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1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07"/>
          <p:cNvSpPr>
            <a:spLocks noChangeArrowheads="1"/>
          </p:cNvSpPr>
          <p:nvPr/>
        </p:nvSpPr>
        <p:spPr bwMode="auto">
          <a:xfrm>
            <a:off x="971600" y="2060445"/>
            <a:ext cx="735676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edra Sans Pro Book" pitchFamily="34" charset="0"/>
                <a:ea typeface="Fedra Sans Pro Book" pitchFamily="34" charset="0"/>
                <a:cs typeface="Fedra Sans Pro Light" pitchFamily="34" charset="0"/>
                <a:sym typeface="Fedra Sans Pro Light" pitchFamily="34" charset="0"/>
              </a:rPr>
              <a:t> </a:t>
            </a:r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85720" y="1920552"/>
            <a:ext cx="864399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3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Выявить причины, негативно влияющие на адаптацию учащихся при переходе на новую ступень обучения;</a:t>
            </a:r>
          </a:p>
          <a:p>
            <a:pPr marL="0" marR="0" lvl="0" indent="263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Проанализировать  и соотнести  позиции участников  образовательного процесса(  обучающихся, родителей, учителей) в адаптационный период</a:t>
            </a:r>
          </a:p>
          <a:p>
            <a:pPr marL="0" marR="0" lvl="0" indent="263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Сформировать банк диагностических  методик и данных мониторинга изучения  образовательной среды, влияющих на адаптацию обучающихся.</a:t>
            </a:r>
          </a:p>
          <a:p>
            <a:pPr marL="0" marR="0" lvl="0" indent="263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Обеспечить системное обучение педагогов новым методикам и технологиям, для формирования образовательной среды личностного роста , способствующей успешной адаптации;</a:t>
            </a:r>
          </a:p>
          <a:p>
            <a:pPr marL="0" marR="0" lvl="0" indent="263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Отобрать оптимальные средства, приёмы и методы  воспитания и обучения  в соответствии с требованиями, предъявляемыми к знаниям, умениям, навыкам обучающихся на каждом этапе обучения;</a:t>
            </a:r>
          </a:p>
          <a:p>
            <a:pPr marL="0" marR="0" lvl="0" indent="263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Разработать общие подходы к организации образовательной среды на всех ступенях образования.</a:t>
            </a:r>
          </a:p>
          <a:p>
            <a:pPr marL="0" marR="0" lvl="0" indent="263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Обеспечить возможность выбора обучающимися различных видов деятельности  во внеурочное время (ИМ)</a:t>
            </a:r>
          </a:p>
          <a:p>
            <a:pPr marL="0" marR="0" lvl="0" indent="263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r>
              <a:rPr kumimoji="0" lang="ru-RU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Создать творческие зоны, соответствующие запросам и интересам детей</a:t>
            </a:r>
          </a:p>
          <a:p>
            <a:pPr marL="0" marR="0" lvl="0" indent="263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Shape 207"/>
          <p:cNvSpPr>
            <a:spLocks noChangeArrowheads="1"/>
          </p:cNvSpPr>
          <p:nvPr/>
        </p:nvSpPr>
        <p:spPr bwMode="auto">
          <a:xfrm>
            <a:off x="928662" y="1571612"/>
            <a:ext cx="7356764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69200"/>
              </a:buClr>
              <a:buSzPct val="100000"/>
              <a:buFontTx/>
              <a:buNone/>
              <a:tabLst/>
              <a:defRPr/>
            </a:pPr>
            <a:r>
              <a:rPr lang="ru-RU" altLang="ru-RU" sz="3200" b="1" dirty="0" smtClean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</a:rPr>
              <a:t>ЗАДАЧИ</a:t>
            </a:r>
            <a:r>
              <a:rPr kumimoji="0" lang="ru-RU" alt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 </a:t>
            </a:r>
            <a:r>
              <a:rPr kumimoji="0" lang="ru-RU" alt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17017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07"/>
          <p:cNvSpPr>
            <a:spLocks noChangeArrowheads="1"/>
          </p:cNvSpPr>
          <p:nvPr/>
        </p:nvSpPr>
        <p:spPr bwMode="auto">
          <a:xfrm>
            <a:off x="971600" y="2060445"/>
            <a:ext cx="735676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algn="ctr">
              <a:lnSpc>
                <a:spcPts val="3200"/>
              </a:lnSpc>
            </a:pPr>
            <a:r>
              <a:rPr lang="ru-RU" altLang="ru-RU" sz="3000" b="1" dirty="0">
                <a:solidFill>
                  <a:srgbClr val="C00000"/>
                </a:solidFill>
                <a:latin typeface="Fedra Sans Pro Book" pitchFamily="34" charset="0"/>
                <a:ea typeface="Fedra Sans Pro Book" pitchFamily="34" charset="0"/>
                <a:cs typeface="Fedra Sans Pro Light" pitchFamily="34" charset="0"/>
                <a:sym typeface="Fedra Sans Pro Light" pitchFamily="34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124744"/>
            <a:ext cx="738031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69200"/>
              </a:buClr>
              <a:buSzPct val="100000"/>
            </a:pPr>
            <a:r>
              <a:rPr lang="ru-RU" altLang="ru-RU" sz="3200" b="1" dirty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МЕХАНИЗМЫ И СПОСОБЫ ДОСТИЖЕНИЯ РЕЗУЛЬТАТОВ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67544" y="2332037"/>
            <a:ext cx="8229600" cy="3329211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1 этап. </a:t>
            </a:r>
            <a:r>
              <a:rPr lang="ru-RU" sz="32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Проектно-аналитический этап 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  (ноябрь 2019 – февраль 2020 )</a:t>
            </a:r>
          </a:p>
          <a:p>
            <a:pPr>
              <a:spcAft>
                <a:spcPts val="0"/>
              </a:spcAft>
            </a:pPr>
            <a:r>
              <a:rPr lang="ru-RU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2 этап. </a:t>
            </a:r>
            <a:r>
              <a:rPr lang="ru-RU" sz="32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Этап  конструирования  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(март 2020- май 2022)</a:t>
            </a:r>
          </a:p>
          <a:p>
            <a:pPr>
              <a:spcAft>
                <a:spcPts val="0"/>
              </a:spcAft>
            </a:pPr>
            <a:r>
              <a:rPr lang="ru-RU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3 этап. </a:t>
            </a:r>
            <a:r>
              <a:rPr lang="ru-RU" sz="32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Рефлексивно-обобщающий этап</a:t>
            </a:r>
          </a:p>
          <a:p>
            <a:pPr algn="ctr">
              <a:spcAft>
                <a:spcPts val="0"/>
              </a:spcAft>
            </a:pPr>
            <a:r>
              <a:rPr lang="ru-RU" sz="32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 (август 2022-декабрь 2022)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53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773782"/>
              </p:ext>
            </p:extLst>
          </p:nvPr>
        </p:nvGraphicFramePr>
        <p:xfrm>
          <a:off x="395536" y="3068960"/>
          <a:ext cx="8280921" cy="3855720"/>
        </p:xfrm>
        <a:graphic>
          <a:graphicData uri="http://schemas.openxmlformats.org/drawingml/2006/table">
            <a:tbl>
              <a:tblPr firstRow="1" firstCol="1" bandRow="1"/>
              <a:tblGrid>
                <a:gridCol w="2759723"/>
                <a:gridCol w="2759723"/>
                <a:gridCol w="2761475"/>
              </a:tblGrid>
              <a:tr h="279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проблема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пути решения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891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снижение эффективности  учебной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программы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несоответствие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требований, предъявляемых к ученикам начальной школы и пятиклассникам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единый орфографический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режим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понятийный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аппарат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корректировка домашнего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задания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единая подходы к системе оценивания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мотивации 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тревожности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учеников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отсутствие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конфликтных ситуаций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Shape 207"/>
          <p:cNvSpPr>
            <a:spLocks noChangeArrowheads="1"/>
          </p:cNvSpPr>
          <p:nvPr/>
        </p:nvSpPr>
        <p:spPr bwMode="auto">
          <a:xfrm>
            <a:off x="323528" y="1340768"/>
            <a:ext cx="849694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rgbClr val="00B050"/>
                </a:solidFill>
              </a:rPr>
              <a:t>Изменения в образовательной подсистеме ОО</a:t>
            </a:r>
            <a:endParaRPr lang="ru-RU" sz="3200" dirty="0">
              <a:solidFill>
                <a:srgbClr val="00B050"/>
              </a:solidFill>
            </a:endParaRPr>
          </a:p>
          <a:p>
            <a:pPr algn="ctr"/>
            <a:r>
              <a:rPr lang="ru-RU" sz="3200" dirty="0" smtClean="0">
                <a:solidFill>
                  <a:srgbClr val="00B050"/>
                </a:solidFill>
              </a:rPr>
              <a:t>Обновление содержания</a:t>
            </a:r>
          </a:p>
          <a:p>
            <a:pPr algn="ctr"/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>
                <a:solidFill>
                  <a:srgbClr val="00B050"/>
                </a:solidFill>
              </a:rPr>
              <a:t>образовательных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277031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943298"/>
              </p:ext>
            </p:extLst>
          </p:nvPr>
        </p:nvGraphicFramePr>
        <p:xfrm>
          <a:off x="395536" y="3068960"/>
          <a:ext cx="8280921" cy="3599411"/>
        </p:xfrm>
        <a:graphic>
          <a:graphicData uri="http://schemas.openxmlformats.org/drawingml/2006/table">
            <a:tbl>
              <a:tblPr firstRow="1" firstCol="1" bandRow="1"/>
              <a:tblGrid>
                <a:gridCol w="2759723"/>
                <a:gridCol w="2759723"/>
                <a:gridCol w="2761475"/>
              </a:tblGrid>
              <a:tr h="2795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проблема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пути решения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891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 уровень тревожности обучающихся 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конфликтные ситуации с родителями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консультации, 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совместные </a:t>
                      </a: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уроки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внеклассные мероприятия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тренинги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семинары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снижение уровня </a:t>
                      </a: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тревожности</a:t>
                      </a:r>
                      <a:r>
                        <a:rPr lang="ru-RU" sz="20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 </a:t>
                      </a: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учеников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отсутствие конфликтных </a:t>
                      </a: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ситуаций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уровня эмоциональности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Shape 207"/>
          <p:cNvSpPr>
            <a:spLocks noChangeArrowheads="1"/>
          </p:cNvSpPr>
          <p:nvPr/>
        </p:nvSpPr>
        <p:spPr bwMode="auto">
          <a:xfrm>
            <a:off x="323528" y="1340768"/>
            <a:ext cx="849694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rgbClr val="00B050"/>
                </a:solidFill>
              </a:rPr>
              <a:t>Изменения в образовательной подсистеме ОО</a:t>
            </a:r>
            <a:endParaRPr lang="ru-RU" sz="3200" dirty="0">
              <a:solidFill>
                <a:srgbClr val="00B050"/>
              </a:solidFill>
            </a:endParaRPr>
          </a:p>
          <a:p>
            <a:pPr algn="ctr"/>
            <a:r>
              <a:rPr lang="ru-RU" sz="2800" dirty="0">
                <a:solidFill>
                  <a:srgbClr val="00B050"/>
                </a:solidFill>
              </a:rPr>
              <a:t>Разработка Подпрограммы  ООП «Психолого-педагогическое сопровождение обучающихся при переходе на следующий уровень»</a:t>
            </a:r>
          </a:p>
        </p:txBody>
      </p:sp>
    </p:spTree>
    <p:extLst>
      <p:ext uri="{BB962C8B-B14F-4D97-AF65-F5344CB8AC3E}">
        <p14:creationId xmlns:p14="http://schemas.microsoft.com/office/powerpoint/2010/main" val="1528796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7"/>
          <p:cNvSpPr>
            <a:spLocks noChangeArrowheads="1"/>
          </p:cNvSpPr>
          <p:nvPr/>
        </p:nvSpPr>
        <p:spPr bwMode="auto">
          <a:xfrm>
            <a:off x="323528" y="1340768"/>
            <a:ext cx="8820472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rgbClr val="00B050"/>
                </a:solidFill>
              </a:rPr>
              <a:t>Изменения в </a:t>
            </a:r>
            <a:r>
              <a:rPr lang="ru-RU" sz="3200" b="1" dirty="0" smtClean="0">
                <a:solidFill>
                  <a:srgbClr val="00B050"/>
                </a:solidFill>
              </a:rPr>
              <a:t>организационной </a:t>
            </a:r>
            <a:r>
              <a:rPr lang="ru-RU" sz="3200" b="1" dirty="0">
                <a:solidFill>
                  <a:srgbClr val="00B050"/>
                </a:solidFill>
              </a:rPr>
              <a:t>подсистеме ОО</a:t>
            </a:r>
            <a:endParaRPr lang="ru-RU" sz="3200" dirty="0">
              <a:solidFill>
                <a:srgbClr val="00B050"/>
              </a:solidFill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Создание педагогического сообщества «Образовательная среда»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181225"/>
              </p:ext>
            </p:extLst>
          </p:nvPr>
        </p:nvGraphicFramePr>
        <p:xfrm>
          <a:off x="395536" y="2924944"/>
          <a:ext cx="8280921" cy="3743427"/>
        </p:xfrm>
        <a:graphic>
          <a:graphicData uri="http://schemas.openxmlformats.org/drawingml/2006/table">
            <a:tbl>
              <a:tblPr firstRow="1" firstCol="1" bandRow="1"/>
              <a:tblGrid>
                <a:gridCol w="2759723"/>
                <a:gridCol w="2759723"/>
                <a:gridCol w="2761475"/>
              </a:tblGrid>
              <a:tr h="4945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проблема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пути решения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891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барьер  технологической  подготовленности учителя   к реализации функции воспитателя 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 системы единых требований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обучение педагогов новым психолого-педагогическим технологиям  межличностного взаимодействия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квалификации педагогов 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овладение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4 к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мотивирование на  применение их на практике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811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07"/>
          <p:cNvSpPr>
            <a:spLocks noChangeArrowheads="1"/>
          </p:cNvSpPr>
          <p:nvPr/>
        </p:nvSpPr>
        <p:spPr bwMode="auto">
          <a:xfrm>
            <a:off x="971600" y="2060445"/>
            <a:ext cx="735676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edra Sans Pro Book" pitchFamily="34" charset="0"/>
                <a:ea typeface="Fedra Sans Pro Book" pitchFamily="34" charset="0"/>
                <a:cs typeface="Fedra Sans Pro Light" pitchFamily="34" charset="0"/>
                <a:sym typeface="Fedra Sans Pro Light" pitchFamily="34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57613" y="2625704"/>
            <a:ext cx="184731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69200"/>
              </a:buClr>
              <a:buSzPct val="100000"/>
              <a:buFontTx/>
              <a:buNone/>
              <a:tabLst/>
              <a:defRPr/>
            </a:pPr>
            <a:endParaRPr kumimoji="0" lang="ru-RU" altLang="ru-RU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UI Light" pitchFamily="34" charset="0"/>
              <a:ea typeface="Fedra Sans Pro Light" pitchFamily="34" charset="0"/>
              <a:cs typeface="Fedra Sans Pro Light" pitchFamily="34" charset="0"/>
              <a:sym typeface="Calibri" pitchFamily="34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572132" y="1785926"/>
            <a:ext cx="324036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общеобразовательное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учреждение «Гимназия №1»,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г.Углич 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https://gim1ugl.edu.yar.ru/shkola_foto__1__w280_h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071678"/>
            <a:ext cx="5076565" cy="338437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85720" y="5715016"/>
            <a:ext cx="85347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Муниципальное общеобразовательное учреждение "Гимназия №1" является   правопреемником     Муниципального общеобразовательного учреждения средней общеобразовательной школы №1. Статус гимназии школа получила в 2004 году.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29256" y="3571876"/>
            <a:ext cx="3456384" cy="954107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perspectiveBelow"/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Адрес: 152612, Россия, Ярославская область, г. Углич, пл.Пушкина , д.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Тел/факс (48532) 2-20-31, 2-09-55 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e-mail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gymnaziya1@mail.ru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11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7"/>
          <p:cNvSpPr>
            <a:spLocks noChangeArrowheads="1"/>
          </p:cNvSpPr>
          <p:nvPr/>
        </p:nvSpPr>
        <p:spPr bwMode="auto">
          <a:xfrm>
            <a:off x="323528" y="1340768"/>
            <a:ext cx="8820472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rgbClr val="00B050"/>
                </a:solidFill>
              </a:rPr>
              <a:t>Изменения в </a:t>
            </a:r>
            <a:r>
              <a:rPr lang="ru-RU" sz="3200" b="1" dirty="0" smtClean="0">
                <a:solidFill>
                  <a:srgbClr val="00B050"/>
                </a:solidFill>
              </a:rPr>
              <a:t>организационной </a:t>
            </a:r>
            <a:r>
              <a:rPr lang="ru-RU" sz="3200" b="1" dirty="0">
                <a:solidFill>
                  <a:srgbClr val="00B050"/>
                </a:solidFill>
              </a:rPr>
              <a:t>подсистеме ОО</a:t>
            </a:r>
            <a:endParaRPr lang="ru-RU" sz="3200" dirty="0">
              <a:solidFill>
                <a:srgbClr val="00B050"/>
              </a:solidFill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Создание педагогического сообщества «Образовательная среда»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596119"/>
              </p:ext>
            </p:extLst>
          </p:nvPr>
        </p:nvGraphicFramePr>
        <p:xfrm>
          <a:off x="395536" y="2924944"/>
          <a:ext cx="8280921" cy="4399786"/>
        </p:xfrm>
        <a:graphic>
          <a:graphicData uri="http://schemas.openxmlformats.org/drawingml/2006/table">
            <a:tbl>
              <a:tblPr firstRow="1" firstCol="1" bandRow="1"/>
              <a:tblGrid>
                <a:gridCol w="2759723"/>
                <a:gridCol w="2759723"/>
                <a:gridCol w="2761475"/>
              </a:tblGrid>
              <a:tr h="4945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проблема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пути решения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891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отсутствие преемственности между педагогами разных   ступеней  образования 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барьер педагогической пассивности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барьер скрытия педагогических трудностей 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изменение формы проведения педсоветов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диалоговые площадки по проблемам работы с внедрением новых подходов в преподавании  и обучении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обмен опытом</a:t>
                      </a: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наставничества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повышение профессиональной компетентности,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повышение активности  в социально-образовательной деятельности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5666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7"/>
          <p:cNvSpPr>
            <a:spLocks noChangeArrowheads="1"/>
          </p:cNvSpPr>
          <p:nvPr/>
        </p:nvSpPr>
        <p:spPr bwMode="auto">
          <a:xfrm>
            <a:off x="323528" y="1340768"/>
            <a:ext cx="8820472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rgbClr val="00B050"/>
                </a:solidFill>
              </a:rPr>
              <a:t>Изменения в </a:t>
            </a:r>
            <a:r>
              <a:rPr lang="ru-RU" sz="3200" b="1" dirty="0" smtClean="0">
                <a:solidFill>
                  <a:srgbClr val="00B050"/>
                </a:solidFill>
              </a:rPr>
              <a:t>организационной </a:t>
            </a:r>
            <a:r>
              <a:rPr lang="ru-RU" sz="3200" b="1" dirty="0">
                <a:solidFill>
                  <a:srgbClr val="00B050"/>
                </a:solidFill>
              </a:rPr>
              <a:t>подсистеме ОО</a:t>
            </a:r>
            <a:endParaRPr lang="ru-RU" sz="3200" dirty="0">
              <a:solidFill>
                <a:srgbClr val="00B050"/>
              </a:solidFill>
            </a:endParaRPr>
          </a:p>
          <a:p>
            <a:pPr algn="ctr"/>
            <a:r>
              <a:rPr lang="ru-RU" sz="2800" b="1" dirty="0">
                <a:solidFill>
                  <a:schemeClr val="tx1"/>
                </a:solidFill>
              </a:rPr>
              <a:t>Создание педагогического сообщества «Образовательная среда»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194119"/>
              </p:ext>
            </p:extLst>
          </p:nvPr>
        </p:nvGraphicFramePr>
        <p:xfrm>
          <a:off x="395536" y="2924944"/>
          <a:ext cx="8280921" cy="3743427"/>
        </p:xfrm>
        <a:graphic>
          <a:graphicData uri="http://schemas.openxmlformats.org/drawingml/2006/table">
            <a:tbl>
              <a:tblPr firstRow="1" firstCol="1" bandRow="1"/>
              <a:tblGrid>
                <a:gridCol w="2759723"/>
                <a:gridCol w="2759723"/>
                <a:gridCol w="2761475"/>
              </a:tblGrid>
              <a:tr h="4945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проблема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пути решения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891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барьер: субъектно- 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объектные  отношения между педагогами и детьми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совместные детско-взрослые проекты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тренинги по укреплению  личностной и  </a:t>
                      </a: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профессиональной  </a:t>
                      </a: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самооценки  участников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на первый план  выходит  ролевая позиция  учителя и ученика как личности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партнёрский стиль  межличностного  </a:t>
                      </a:r>
                      <a:r>
                        <a:rPr lang="ru-RU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взаимодействия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формирование «семейной» культуры, которая придет на смену  «результативной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4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87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7"/>
          <p:cNvSpPr>
            <a:spLocks noChangeArrowheads="1"/>
          </p:cNvSpPr>
          <p:nvPr/>
        </p:nvSpPr>
        <p:spPr bwMode="auto">
          <a:xfrm>
            <a:off x="323528" y="1340768"/>
            <a:ext cx="88204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rgbClr val="00B050"/>
                </a:solidFill>
              </a:rPr>
              <a:t>Изменения в </a:t>
            </a:r>
            <a:r>
              <a:rPr lang="ru-RU" sz="3200" b="1" dirty="0" smtClean="0">
                <a:solidFill>
                  <a:srgbClr val="00B050"/>
                </a:solidFill>
              </a:rPr>
              <a:t>организационной </a:t>
            </a:r>
            <a:r>
              <a:rPr lang="ru-RU" sz="3200" b="1" dirty="0">
                <a:solidFill>
                  <a:srgbClr val="00B050"/>
                </a:solidFill>
              </a:rPr>
              <a:t>подсистеме ОО</a:t>
            </a:r>
            <a:endParaRPr lang="ru-RU" sz="3200" dirty="0">
              <a:solidFill>
                <a:srgbClr val="00B050"/>
              </a:solidFill>
            </a:endParaRPr>
          </a:p>
          <a:p>
            <a:pPr algn="ctr"/>
            <a:r>
              <a:rPr lang="ru-RU" sz="2800" dirty="0"/>
              <a:t>Внесение изменений  в систему воспитательной работы 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697987"/>
              </p:ext>
            </p:extLst>
          </p:nvPr>
        </p:nvGraphicFramePr>
        <p:xfrm>
          <a:off x="467544" y="2564904"/>
          <a:ext cx="8280921" cy="3743427"/>
        </p:xfrm>
        <a:graphic>
          <a:graphicData uri="http://schemas.openxmlformats.org/drawingml/2006/table">
            <a:tbl>
              <a:tblPr firstRow="1" firstCol="1" bandRow="1"/>
              <a:tblGrid>
                <a:gridCol w="2759723"/>
                <a:gridCol w="2759723"/>
                <a:gridCol w="2761475"/>
              </a:tblGrid>
              <a:tr h="4945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проблема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пути решения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891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эпизодичные мероприятия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низкая активность  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большинства школьников 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родителей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новые подходы к планированию воспитательной </a:t>
                      </a: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работы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изменение форм проведения мероприятий 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делегирование полномочий ученическим советам, творческим группам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развитие творческих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способностей, сформированы  органы самоуправления и </a:t>
                      </a:r>
                      <a:r>
                        <a:rPr lang="ru-RU" sz="1600" baseline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соуправления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086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07"/>
          <p:cNvSpPr>
            <a:spLocks noChangeArrowheads="1"/>
          </p:cNvSpPr>
          <p:nvPr/>
        </p:nvSpPr>
        <p:spPr bwMode="auto">
          <a:xfrm>
            <a:off x="323528" y="1340768"/>
            <a:ext cx="882047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rgbClr val="00B050"/>
                </a:solidFill>
              </a:rPr>
              <a:t>Изменения в </a:t>
            </a:r>
            <a:r>
              <a:rPr lang="ru-RU" sz="3200" b="1" dirty="0" smtClean="0">
                <a:solidFill>
                  <a:srgbClr val="00B050"/>
                </a:solidFill>
              </a:rPr>
              <a:t>предметно-</a:t>
            </a:r>
            <a:r>
              <a:rPr lang="ru-RU" sz="3200" b="1" dirty="0" smtClean="0"/>
              <a:t>пространственной среде ОО</a:t>
            </a:r>
            <a:endParaRPr lang="ru-RU" sz="32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2978923"/>
              </p:ext>
            </p:extLst>
          </p:nvPr>
        </p:nvGraphicFramePr>
        <p:xfrm>
          <a:off x="323528" y="2420888"/>
          <a:ext cx="8280921" cy="3859528"/>
        </p:xfrm>
        <a:graphic>
          <a:graphicData uri="http://schemas.openxmlformats.org/drawingml/2006/table">
            <a:tbl>
              <a:tblPr firstRow="1" firstCol="1" bandRow="1"/>
              <a:tblGrid>
                <a:gridCol w="2759723"/>
                <a:gridCol w="2759723"/>
                <a:gridCol w="2761475"/>
              </a:tblGrid>
              <a:tr h="4945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проблема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пути решения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8891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однотипные безликие коридоры, рекреации,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стенды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исключительно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информационной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направленностью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зон для активного и спокойного отдыха, каждая из которых будет не только окрашена в определенный цвет, но и оснащена соответствующей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мебелью</a:t>
                      </a:r>
                    </a:p>
                    <a:p>
                      <a:pPr marL="28575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постоянных и временных творческих, информационных экспозиций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функциональные зоны в школе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655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07"/>
          <p:cNvSpPr>
            <a:spLocks noChangeArrowheads="1"/>
          </p:cNvSpPr>
          <p:nvPr/>
        </p:nvSpPr>
        <p:spPr bwMode="auto">
          <a:xfrm>
            <a:off x="1115616" y="1268760"/>
            <a:ext cx="7356764" cy="10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lvl="0" algn="ctr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69200"/>
              </a:buClr>
              <a:buSzPct val="100000"/>
            </a:pPr>
            <a:r>
              <a:rPr lang="ru-RU" altLang="ru-RU" sz="3200" b="1" dirty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</a:rPr>
              <a:t>РЕСУРСЫ, </a:t>
            </a:r>
            <a:endParaRPr lang="ru-RU" altLang="ru-RU" sz="3200" b="1" dirty="0" smtClean="0">
              <a:solidFill>
                <a:srgbClr val="00B050"/>
              </a:solidFill>
              <a:latin typeface="Segoe UI Light" pitchFamily="34" charset="0"/>
              <a:ea typeface="Fedra Sans Pro Light" pitchFamily="34" charset="0"/>
              <a:cs typeface="Fedra Sans Pro Light" pitchFamily="34" charset="0"/>
            </a:endParaRPr>
          </a:p>
          <a:p>
            <a:pPr lvl="0" algn="ctr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69200"/>
              </a:buClr>
              <a:buSzPct val="100000"/>
            </a:pPr>
            <a:r>
              <a:rPr lang="ru-RU" altLang="ru-RU" sz="3200" b="1" dirty="0" smtClean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</a:rPr>
              <a:t>РЕСУРСНОЕ </a:t>
            </a:r>
            <a:r>
              <a:rPr lang="ru-RU" altLang="ru-RU" sz="3200" b="1" dirty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</a:rPr>
              <a:t>ОБЕСПЕЧЕНИЕ ПРОЕКТА</a:t>
            </a: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5214942" y="3071810"/>
            <a:ext cx="369955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Кадровое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обеспечение проекта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3071810"/>
            <a:ext cx="4000496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Нормативно-правовое обеспечение проекта</a:t>
            </a:r>
            <a:endParaRPr lang="ru-RU" sz="2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5286380" y="4500570"/>
            <a:ext cx="3518856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Финансовое обеспечение проекта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85786" y="4714884"/>
            <a:ext cx="332494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Информационное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rPr>
              <a:t>обеспечение проекта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3786182" y="2357430"/>
            <a:ext cx="785818" cy="5715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4071934" y="2357430"/>
            <a:ext cx="571504" cy="2286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786314" y="2357430"/>
            <a:ext cx="428628" cy="21431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857752" y="2357430"/>
            <a:ext cx="785818" cy="6429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123728" y="141277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Изменения </a:t>
            </a:r>
            <a:r>
              <a:rPr lang="ru-RU" b="1" dirty="0" smtClean="0"/>
              <a:t>в ресурсном обеспечении ОО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146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683568" y="3648978"/>
            <a:ext cx="734481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Рисунок 4" descr="IMG-17ffa48aeb5279ead1b273af81d851c7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011566"/>
            <a:ext cx="6552728" cy="484643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5286380" y="3000372"/>
            <a:ext cx="1725342" cy="684656"/>
          </a:xfrm>
          <a:prstGeom prst="cloudCallou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мотиватор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4071934" y="2428868"/>
            <a:ext cx="1796780" cy="828672"/>
          </a:xfrm>
          <a:prstGeom prst="cloudCallou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генератор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2357422" y="2571744"/>
            <a:ext cx="1296144" cy="612648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эксперт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1000100" y="2214554"/>
            <a:ext cx="2009384" cy="612648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рабочая пчёлка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0" y="2857496"/>
            <a:ext cx="2143108" cy="642942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исследователь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1175606"/>
            <a:ext cx="626469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69200"/>
              </a:buClr>
              <a:buSzPct val="100000"/>
            </a:pPr>
            <a:r>
              <a:rPr lang="ru-RU" altLang="ru-RU" sz="3200" b="1" dirty="0" smtClean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Изменения    УПРАВЛЕНЧЕСКОЕ </a:t>
            </a:r>
            <a:r>
              <a:rPr lang="ru-RU" altLang="ru-RU" sz="3200" b="1" dirty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СОПРОВОЖДЕНИЕ ПРОЕКТА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00892" y="3571876"/>
            <a:ext cx="21431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Инициация 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Планирование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Разработка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Реализация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>
                <a:latin typeface="Segoe UI" pitchFamily="34" charset="0"/>
                <a:ea typeface="Segoe UI" pitchFamily="34" charset="0"/>
                <a:cs typeface="Segoe UI" pitchFamily="34" charset="0"/>
              </a:rPr>
              <a:t>Мониторинг </a:t>
            </a:r>
          </a:p>
        </p:txBody>
      </p:sp>
    </p:spTree>
    <p:extLst>
      <p:ext uri="{BB962C8B-B14F-4D97-AF65-F5344CB8AC3E}">
        <p14:creationId xmlns:p14="http://schemas.microsoft.com/office/powerpoint/2010/main" val="255970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07"/>
          <p:cNvSpPr>
            <a:spLocks noChangeArrowheads="1"/>
          </p:cNvSpPr>
          <p:nvPr/>
        </p:nvSpPr>
        <p:spPr bwMode="auto">
          <a:xfrm>
            <a:off x="971600" y="2060445"/>
            <a:ext cx="7356764" cy="165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algn="ctr">
              <a:lnSpc>
                <a:spcPts val="3200"/>
              </a:lnSpc>
            </a:pPr>
            <a:endParaRPr lang="ru-RU" sz="4000" dirty="0" smtClean="0">
              <a:solidFill>
                <a:srgbClr val="F69200"/>
              </a:solidFill>
              <a:latin typeface="Fedra Sans Pro Light" pitchFamily="34" charset="0"/>
              <a:ea typeface="Fedra Sans Pro Light" pitchFamily="34" charset="0"/>
              <a:cs typeface="Fedra Sans Pro Light" pitchFamily="34" charset="0"/>
              <a:sym typeface="Fedra Sans Pro"/>
            </a:endParaRPr>
          </a:p>
          <a:p>
            <a:pPr algn="ctr">
              <a:lnSpc>
                <a:spcPts val="3200"/>
              </a:lnSpc>
            </a:pPr>
            <a:r>
              <a:rPr lang="ru-RU" sz="4000" dirty="0" smtClean="0">
                <a:solidFill>
                  <a:srgbClr val="F69200"/>
                </a:solidFill>
                <a:latin typeface="Fedra Sans Pro Light" pitchFamily="34" charset="0"/>
                <a:ea typeface="Fedra Sans Pro Light" pitchFamily="34" charset="0"/>
                <a:cs typeface="Fedra Sans Pro Light" pitchFamily="34" charset="0"/>
                <a:sym typeface="Fedra Sans Pro"/>
              </a:rPr>
              <a:t>СПАСИБО </a:t>
            </a:r>
            <a:r>
              <a:rPr lang="ru-RU" sz="4000" dirty="0">
                <a:solidFill>
                  <a:srgbClr val="F69200"/>
                </a:solidFill>
                <a:latin typeface="Fedra Sans Pro Light" pitchFamily="34" charset="0"/>
                <a:ea typeface="Fedra Sans Pro Light" pitchFamily="34" charset="0"/>
                <a:cs typeface="Fedra Sans Pro Light" pitchFamily="34" charset="0"/>
                <a:sym typeface="Fedra Sans Pro"/>
              </a:rPr>
              <a:t>ЗА ВНИМАНИЕ! </a:t>
            </a:r>
            <a:endParaRPr lang="ru-RU" sz="4000" dirty="0" smtClean="0">
              <a:solidFill>
                <a:srgbClr val="F69200"/>
              </a:solidFill>
              <a:latin typeface="Fedra Sans Pro Light" pitchFamily="34" charset="0"/>
              <a:ea typeface="Fedra Sans Pro Light" pitchFamily="34" charset="0"/>
              <a:cs typeface="Fedra Sans Pro Light" pitchFamily="34" charset="0"/>
              <a:sym typeface="Fedra Sans Pro"/>
            </a:endParaRPr>
          </a:p>
          <a:p>
            <a:pPr algn="ctr">
              <a:lnSpc>
                <a:spcPts val="3200"/>
              </a:lnSpc>
            </a:pPr>
            <a:endParaRPr lang="ru-RU" sz="4000" dirty="0">
              <a:solidFill>
                <a:srgbClr val="F69200"/>
              </a:solidFill>
              <a:latin typeface="Fedra Sans Pro Light" pitchFamily="34" charset="0"/>
              <a:ea typeface="Fedra Sans Pro Light" pitchFamily="34" charset="0"/>
              <a:cs typeface="Fedra Sans Pro Light" pitchFamily="34" charset="0"/>
              <a:sym typeface="Fedra Sans Pro"/>
            </a:endParaRPr>
          </a:p>
          <a:p>
            <a:pPr algn="ctr">
              <a:lnSpc>
                <a:spcPts val="3200"/>
              </a:lnSpc>
            </a:pPr>
            <a:r>
              <a:rPr lang="ru-RU" sz="4000" dirty="0" smtClean="0">
                <a:solidFill>
                  <a:srgbClr val="F69200"/>
                </a:solidFill>
                <a:latin typeface="Fedra Sans Pro Light" pitchFamily="34" charset="0"/>
                <a:ea typeface="Fedra Sans Pro Light" pitchFamily="34" charset="0"/>
                <a:cs typeface="Fedra Sans Pro Light" pitchFamily="34" charset="0"/>
                <a:sym typeface="Fedra Sans Pro"/>
              </a:rPr>
              <a:t>ВОПРОСЫ</a:t>
            </a:r>
            <a:r>
              <a:rPr lang="ru-RU" sz="4000" dirty="0">
                <a:solidFill>
                  <a:srgbClr val="F69200"/>
                </a:solidFill>
                <a:latin typeface="Fedra Sans Pro Light" pitchFamily="34" charset="0"/>
                <a:ea typeface="Fedra Sans Pro Light" pitchFamily="34" charset="0"/>
                <a:cs typeface="Fedra Sans Pro Light" pitchFamily="34" charset="0"/>
                <a:sym typeface="Fedra Sans Pro"/>
              </a:rPr>
              <a:t>?</a:t>
            </a:r>
            <a:endParaRPr lang="ru-RU" altLang="ru-RU" sz="3000" b="1" dirty="0">
              <a:solidFill>
                <a:srgbClr val="C00000"/>
              </a:solidFill>
              <a:latin typeface="Fedra Sans Pro Book" pitchFamily="34" charset="0"/>
              <a:ea typeface="Fedra Sans Pro Book" pitchFamily="34" charset="0"/>
              <a:cs typeface="Fedra Sans Pro Light" pitchFamily="34" charset="0"/>
              <a:sym typeface="Fedra Sans Pro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36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300" y="1176606"/>
            <a:ext cx="8429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Взгляд старшеклассников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3" name="NVEExp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14858" y="1749921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613" y="1124744"/>
            <a:ext cx="8429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Взгляд пятиклассников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3" name="NVEExport.00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35421" y="1692379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07"/>
          <p:cNvSpPr>
            <a:spLocks noChangeArrowheads="1"/>
          </p:cNvSpPr>
          <p:nvPr/>
        </p:nvSpPr>
        <p:spPr bwMode="auto">
          <a:xfrm>
            <a:off x="971600" y="2060445"/>
            <a:ext cx="735676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algn="ctr">
              <a:lnSpc>
                <a:spcPts val="3200"/>
              </a:lnSpc>
            </a:pPr>
            <a:r>
              <a:rPr lang="ru-RU" altLang="ru-RU" sz="3000" b="1" dirty="0">
                <a:solidFill>
                  <a:srgbClr val="C00000"/>
                </a:solidFill>
                <a:latin typeface="Fedra Sans Pro Book" pitchFamily="34" charset="0"/>
                <a:ea typeface="Fedra Sans Pro Book" pitchFamily="34" charset="0"/>
                <a:cs typeface="Fedra Sans Pro Light" pitchFamily="34" charset="0"/>
                <a:sym typeface="Fedra Sans Pro Light" pitchFamily="34" charset="0"/>
              </a:rPr>
              <a:t> </a:t>
            </a:r>
          </a:p>
        </p:txBody>
      </p:sp>
      <p:sp>
        <p:nvSpPr>
          <p:cNvPr id="9" name="Shape 207"/>
          <p:cNvSpPr>
            <a:spLocks noChangeArrowheads="1"/>
          </p:cNvSpPr>
          <p:nvPr/>
        </p:nvSpPr>
        <p:spPr bwMode="auto">
          <a:xfrm>
            <a:off x="1619672" y="5432577"/>
            <a:ext cx="70784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algn="r"/>
            <a:endParaRPr lang="ru-RU" altLang="ru-RU" sz="2000" dirty="0">
              <a:solidFill>
                <a:prstClr val="black"/>
              </a:solidFill>
              <a:latin typeface="Calibri"/>
              <a:ea typeface="Fedra Sans Pro Book" pitchFamily="34" charset="0"/>
              <a:cs typeface="Fedra Sans Pro Light" pitchFamily="34" charset="0"/>
              <a:sym typeface="Fedra Sans Pro Light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1268760"/>
            <a:ext cx="4572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69200"/>
              </a:buClr>
              <a:buSzPct val="100000"/>
            </a:pPr>
            <a:r>
              <a:rPr lang="ru-RU" altLang="ru-RU" sz="3200" b="1" dirty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КЛЮЧЕВАЯ ПРОБЛЕМА ПРОЕКТА</a:t>
            </a: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467544" y="3268727"/>
            <a:ext cx="80648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251520" y="2247489"/>
            <a:ext cx="8535322" cy="1538701"/>
          </a:xfrm>
          <a:prstGeom prst="downArrow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Трудности  в социализации школьников при смене уровня образования  </a:t>
            </a:r>
            <a:endParaRPr lang="ru-RU" sz="2400" dirty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4282" y="4857760"/>
            <a:ext cx="2428892" cy="148342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Повышение уровня тревожности</a:t>
            </a:r>
            <a:endParaRPr lang="ru-RU" sz="2400" dirty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86050" y="4214818"/>
            <a:ext cx="3357586" cy="20002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Снижение мотивации, снижение </a:t>
            </a:r>
            <a:r>
              <a:rPr lang="ru-RU" sz="2400" dirty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познавательной активности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57950" y="4929198"/>
            <a:ext cx="2500298" cy="135333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Ухудшение качества знаний </a:t>
            </a:r>
            <a:endParaRPr lang="ru-RU" sz="2400" dirty="0">
              <a:solidFill>
                <a:schemeClr val="tx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88224" y="3429000"/>
            <a:ext cx="2555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Конфликтные ситуации  между участниками образовательного процесса</a:t>
            </a:r>
            <a:endParaRPr lang="ru-RU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66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07"/>
          <p:cNvSpPr>
            <a:spLocks noChangeArrowheads="1"/>
          </p:cNvSpPr>
          <p:nvPr/>
        </p:nvSpPr>
        <p:spPr bwMode="auto">
          <a:xfrm>
            <a:off x="971600" y="2060445"/>
            <a:ext cx="735676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algn="ctr">
              <a:lnSpc>
                <a:spcPts val="3200"/>
              </a:lnSpc>
            </a:pPr>
            <a:r>
              <a:rPr lang="ru-RU" altLang="ru-RU" sz="3000" b="1" dirty="0">
                <a:solidFill>
                  <a:srgbClr val="C00000"/>
                </a:solidFill>
                <a:latin typeface="Fedra Sans Pro Book" pitchFamily="34" charset="0"/>
                <a:ea typeface="Fedra Sans Pro Book" pitchFamily="34" charset="0"/>
                <a:cs typeface="Fedra Sans Pro Light" pitchFamily="34" charset="0"/>
                <a:sym typeface="Fedra Sans Pro Light" pitchFamily="34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0919" y="1928802"/>
            <a:ext cx="8775416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«С улыбкой в школу»</a:t>
            </a:r>
            <a:br>
              <a:rPr lang="ru-RU" sz="6000" b="1" dirty="0" smtClean="0">
                <a:solidFill>
                  <a:srgbClr val="00B05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</a:br>
            <a:r>
              <a:rPr lang="ru-RU" sz="3400" dirty="0" smtClean="0">
                <a:solidFill>
                  <a:schemeClr val="accent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(</a:t>
            </a:r>
            <a:r>
              <a:rPr lang="ru-RU" sz="3600" b="1" dirty="0">
                <a:solidFill>
                  <a:schemeClr val="accent1"/>
                </a:solidFill>
              </a:rPr>
              <a:t>Создание открытой ЛРОС с </a:t>
            </a:r>
            <a:r>
              <a:rPr lang="ru-RU" sz="3600" b="1" dirty="0" smtClean="0">
                <a:solidFill>
                  <a:schemeClr val="accent1"/>
                </a:solidFill>
              </a:rPr>
              <a:t>учётом </a:t>
            </a:r>
          </a:p>
          <a:p>
            <a:pPr algn="ctr"/>
            <a:r>
              <a:rPr lang="ru-RU" sz="3600" b="1" dirty="0" smtClean="0">
                <a:solidFill>
                  <a:schemeClr val="accent1"/>
                </a:solidFill>
              </a:rPr>
              <a:t>особенностей смены </a:t>
            </a:r>
            <a:r>
              <a:rPr lang="ru-RU" sz="3600" b="1" dirty="0">
                <a:solidFill>
                  <a:schemeClr val="accent1"/>
                </a:solidFill>
              </a:rPr>
              <a:t>уровня образования</a:t>
            </a:r>
            <a:r>
              <a:rPr lang="ru-RU" sz="3400" dirty="0" smtClean="0">
                <a:solidFill>
                  <a:schemeClr val="accent1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)</a:t>
            </a:r>
            <a:r>
              <a:rPr lang="ru-RU" sz="3600" dirty="0" smtClean="0">
                <a:solidFill>
                  <a:schemeClr val="accent1"/>
                </a:solidFill>
              </a:rPr>
              <a:t/>
            </a:r>
            <a:br>
              <a:rPr lang="ru-RU" sz="3600" dirty="0" smtClean="0">
                <a:solidFill>
                  <a:schemeClr val="accent1"/>
                </a:solidFill>
              </a:rPr>
            </a:br>
            <a:endParaRPr lang="ru-RU" altLang="ru-RU" sz="3600" b="1" dirty="0">
              <a:solidFill>
                <a:schemeClr val="accent1"/>
              </a:solidFill>
              <a:latin typeface="Segoe UI Light" pitchFamily="34" charset="0"/>
              <a:ea typeface="Fedra Sans Pro Light" pitchFamily="34" charset="0"/>
              <a:cs typeface="Fedra Sans Pro Light" pitchFamily="34" charset="0"/>
              <a:sym typeface="Calibri" pitchFamily="34" charset="0"/>
            </a:endParaRPr>
          </a:p>
        </p:txBody>
      </p:sp>
      <p:pic>
        <p:nvPicPr>
          <p:cNvPr id="21506" name="Picture 2" descr="https://avatars.mds.yandex.net/get-zen_doc/1852544/pub_5d91b91843863f00b50dec78_5d91c03d5eb26800ad0fa0ee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4190981"/>
            <a:ext cx="4000528" cy="2667019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686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E210E907-B621-4926-A521-232215A1F083}"/>
              </a:ext>
            </a:extLst>
          </p:cNvPr>
          <p:cNvGraphicFramePr/>
          <p:nvPr/>
        </p:nvGraphicFramePr>
        <p:xfrm>
          <a:off x="1785918" y="2357430"/>
          <a:ext cx="5715040" cy="4298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928662" y="1268760"/>
            <a:ext cx="742955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69200"/>
              </a:buClr>
              <a:buSzPct val="100000"/>
            </a:pPr>
            <a:r>
              <a:rPr lang="ru-RU" altLang="ru-RU" sz="3200" b="1" dirty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ВАЖНЕЙШИЕ ВЫВОДЫ</a:t>
            </a:r>
            <a:r>
              <a:rPr lang="ru-RU" altLang="ru-RU" sz="3200" b="1" dirty="0">
                <a:solidFill>
                  <a:srgbClr val="00B050"/>
                </a:solidFill>
                <a:latin typeface="Fedra Sans Pro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 </a:t>
            </a:r>
            <a:r>
              <a:rPr lang="ru-RU" altLang="ru-RU" sz="3200" b="1" dirty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ИЗ АНАЛИЗА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643050"/>
            <a:ext cx="864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Графическая модель соотношения типов образовательной среды </a:t>
            </a:r>
            <a:endParaRPr lang="ru-RU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07"/>
          <p:cNvSpPr>
            <a:spLocks noChangeArrowheads="1"/>
          </p:cNvSpPr>
          <p:nvPr/>
        </p:nvSpPr>
        <p:spPr bwMode="auto">
          <a:xfrm>
            <a:off x="971600" y="2060445"/>
            <a:ext cx="735676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1pPr>
            <a:lvl2pPr marL="742950" indent="-28575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2pPr>
            <a:lvl3pPr marL="11430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3pPr>
            <a:lvl4pPr marL="16002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4pPr>
            <a:lvl5pPr marL="2057400" indent="-228600"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Calibri" pitchFamily="34" charset="0"/>
                <a:sym typeface="Calibri" pitchFamily="34" charset="0"/>
              </a:defRPr>
            </a:lvl9pPr>
          </a:lstStyle>
          <a:p>
            <a:pPr algn="ctr">
              <a:lnSpc>
                <a:spcPts val="3200"/>
              </a:lnSpc>
            </a:pPr>
            <a:r>
              <a:rPr lang="ru-RU" altLang="ru-RU" sz="3000" b="1" dirty="0">
                <a:solidFill>
                  <a:srgbClr val="C00000"/>
                </a:solidFill>
                <a:latin typeface="Fedra Sans Pro Book" pitchFamily="34" charset="0"/>
                <a:ea typeface="Fedra Sans Pro Book" pitchFamily="34" charset="0"/>
                <a:cs typeface="Fedra Sans Pro Light" pitchFamily="34" charset="0"/>
                <a:sym typeface="Fedra Sans Pro Light" pitchFamily="34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1268760"/>
            <a:ext cx="742955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69200"/>
              </a:buClr>
              <a:buSzPct val="100000"/>
            </a:pPr>
            <a:r>
              <a:rPr lang="ru-RU" altLang="ru-RU" sz="3200" b="1" dirty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ВАЖНЕЙШИЕ ВЫВОДЫ</a:t>
            </a:r>
            <a:r>
              <a:rPr lang="ru-RU" altLang="ru-RU" sz="3200" b="1" dirty="0">
                <a:solidFill>
                  <a:srgbClr val="00B050"/>
                </a:solidFill>
                <a:latin typeface="Fedra Sans Pro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 </a:t>
            </a:r>
            <a:r>
              <a:rPr lang="ru-RU" altLang="ru-RU" sz="3200" b="1" dirty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ИЗ АНАЛИЗА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0FA30C63-F507-4EEB-B30A-2F60855C5D99}"/>
              </a:ext>
            </a:extLst>
          </p:cNvPr>
          <p:cNvCxnSpPr/>
          <p:nvPr/>
        </p:nvCxnSpPr>
        <p:spPr>
          <a:xfrm>
            <a:off x="5562600" y="15373057"/>
            <a:ext cx="4193345" cy="0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0FA30C63-F507-4EEB-B30A-2F60855C5D99}"/>
              </a:ext>
            </a:extLst>
          </p:cNvPr>
          <p:cNvCxnSpPr/>
          <p:nvPr/>
        </p:nvCxnSpPr>
        <p:spPr>
          <a:xfrm>
            <a:off x="5715000" y="15525457"/>
            <a:ext cx="4193345" cy="0"/>
          </a:xfrm>
          <a:prstGeom prst="line">
            <a:avLst/>
          </a:prstGeom>
          <a:noFill/>
          <a:ln w="6350" cap="flat" cmpd="sng" algn="ctr">
            <a:solidFill>
              <a:srgbClr val="A5A5A5"/>
            </a:solidFill>
            <a:prstDash val="solid"/>
            <a:miter lim="800000"/>
          </a:ln>
          <a:effectLst/>
        </p:spPr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3E2A4F4-F58D-4586-B204-BA91070E3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2500306"/>
            <a:ext cx="6596746" cy="4083777"/>
          </a:xfrm>
          <a:prstGeom prst="rect">
            <a:avLst/>
          </a:prstGeom>
        </p:spPr>
      </p:pic>
      <p:cxnSp>
        <p:nvCxnSpPr>
          <p:cNvPr id="19" name="Прямая со стрелкой 18"/>
          <p:cNvCxnSpPr/>
          <p:nvPr/>
        </p:nvCxnSpPr>
        <p:spPr>
          <a:xfrm flipV="1">
            <a:off x="3929058" y="3286124"/>
            <a:ext cx="1368152" cy="12961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2910" y="1857364"/>
            <a:ext cx="7286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Векторная модель образовательной среды </a:t>
            </a:r>
            <a:endParaRPr lang="ru-RU" sz="24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41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5D98024-CE70-45CA-9DC6-075378136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lum bright="-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56" y="2638417"/>
            <a:ext cx="5616624" cy="4219583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4429124" y="4429132"/>
            <a:ext cx="1605151" cy="33831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28596" y="1857364"/>
            <a:ext cx="8286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Степень активности  использования  личностью  возможностей для своего развития в различных типах  образовательной среды </a:t>
            </a:r>
            <a:endParaRPr lang="ru-RU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1268760"/>
            <a:ext cx="742955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F69200"/>
              </a:buClr>
              <a:buSzPct val="100000"/>
            </a:pPr>
            <a:r>
              <a:rPr lang="ru-RU" altLang="ru-RU" sz="3200" b="1" dirty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ВАЖНЕЙШИЕ ВЫВОДЫ</a:t>
            </a:r>
            <a:r>
              <a:rPr lang="ru-RU" altLang="ru-RU" sz="3200" b="1" dirty="0">
                <a:solidFill>
                  <a:srgbClr val="00B050"/>
                </a:solidFill>
                <a:latin typeface="Fedra Sans Pro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 </a:t>
            </a:r>
            <a:r>
              <a:rPr lang="ru-RU" altLang="ru-RU" sz="3200" b="1" dirty="0">
                <a:solidFill>
                  <a:srgbClr val="00B050"/>
                </a:solidFill>
                <a:latin typeface="Segoe UI Light" pitchFamily="34" charset="0"/>
                <a:ea typeface="Fedra Sans Pro Light" pitchFamily="34" charset="0"/>
                <a:cs typeface="Fedra Sans Pro Light" pitchFamily="34" charset="0"/>
                <a:sym typeface="Calibri" pitchFamily="34" charset="0"/>
              </a:rPr>
              <a:t>ИЗ АНАЛИЗА</a:t>
            </a:r>
          </a:p>
        </p:txBody>
      </p:sp>
    </p:spTree>
    <p:extLst>
      <p:ext uri="{BB962C8B-B14F-4D97-AF65-F5344CB8AC3E}">
        <p14:creationId xmlns:p14="http://schemas.microsoft.com/office/powerpoint/2010/main" val="336222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1845</Words>
  <Application>Microsoft Office PowerPoint</Application>
  <PresentationFormat>Экран (4:3)</PresentationFormat>
  <Paragraphs>319</Paragraphs>
  <Slides>26</Slides>
  <Notes>26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Calibri</vt:lpstr>
      <vt:lpstr>Fedra Sans Pro</vt:lpstr>
      <vt:lpstr>Fedra Sans Pro Book</vt:lpstr>
      <vt:lpstr>Fedra Sans Pro Light</vt:lpstr>
      <vt:lpstr>Segoe UI</vt:lpstr>
      <vt:lpstr>Segoe UI Light</vt:lpstr>
      <vt:lpstr>Times New Roman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Львовна Измайлова</dc:creator>
  <cp:lastModifiedBy>Admin</cp:lastModifiedBy>
  <cp:revision>109</cp:revision>
  <dcterms:created xsi:type="dcterms:W3CDTF">2019-11-11T06:42:03Z</dcterms:created>
  <dcterms:modified xsi:type="dcterms:W3CDTF">2020-02-10T12:59:36Z</dcterms:modified>
</cp:coreProperties>
</file>